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2"/>
  </p:notesMasterIdLst>
  <p:sldIdLst>
    <p:sldId id="256" r:id="rId2"/>
    <p:sldId id="259" r:id="rId3"/>
    <p:sldId id="258" r:id="rId4"/>
    <p:sldId id="257" r:id="rId5"/>
    <p:sldId id="261" r:id="rId6"/>
    <p:sldId id="260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599AA-6765-41FB-AF8C-21761D3FD982}" type="datetimeFigureOut">
              <a:rPr lang="en-US" smtClean="0"/>
              <a:pPr/>
              <a:t>10/5/2011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E9D35-FA5D-41F2-A378-01EC72EFE9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089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October 6, 2011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8C7EEC-897C-4628-B23B-CCF91128FF5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STEC Proposed Changes to Holistic Solution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October 6,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8511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Iterated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numbers STEC presented are inaccurate</a:t>
            </a:r>
          </a:p>
          <a:p>
            <a:pPr lvl="1"/>
            <a:r>
              <a:rPr lang="en-US" dirty="0" smtClean="0"/>
              <a:t>Based on publicly available ERCOT data</a:t>
            </a:r>
          </a:p>
          <a:p>
            <a:pPr lvl="1"/>
            <a:r>
              <a:rPr lang="en-US" dirty="0" smtClean="0"/>
              <a:t>STEC has acknowledged that assumptions could swing one way or the other</a:t>
            </a:r>
          </a:p>
          <a:p>
            <a:pPr lvl="1"/>
            <a:r>
              <a:rPr lang="en-US" dirty="0" smtClean="0"/>
              <a:t>Someone pays the $$ associated with the RTM prices</a:t>
            </a:r>
          </a:p>
          <a:p>
            <a:pPr lvl="1"/>
            <a:r>
              <a:rPr lang="en-US" dirty="0" smtClean="0"/>
              <a:t>Gets reflected in forward pricing – DAM, </a:t>
            </a:r>
            <a:r>
              <a:rPr lang="en-US" dirty="0" err="1" smtClean="0"/>
              <a:t>Bilaterals</a:t>
            </a:r>
            <a:r>
              <a:rPr lang="en-US" dirty="0" smtClean="0"/>
              <a:t>, CRRs, etc.</a:t>
            </a:r>
          </a:p>
          <a:p>
            <a:pPr lvl="1"/>
            <a:r>
              <a:rPr lang="en-US" dirty="0" smtClean="0"/>
              <a:t>Outages to support 345kv Valley import upgrades make these numbers conservative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92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Iterated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STEC 50 hours of annual congestion assumptions are high</a:t>
            </a:r>
          </a:p>
          <a:p>
            <a:pPr lvl="1"/>
            <a:r>
              <a:rPr lang="en-US" dirty="0" smtClean="0"/>
              <a:t>Valley import flow exceeds limit (from IMM)</a:t>
            </a:r>
          </a:p>
          <a:p>
            <a:pPr lvl="2"/>
            <a:r>
              <a:rPr lang="en-US" dirty="0" smtClean="0"/>
              <a:t>2009 – 7.5 hours</a:t>
            </a:r>
          </a:p>
          <a:p>
            <a:pPr lvl="2"/>
            <a:r>
              <a:rPr lang="en-US" dirty="0" smtClean="0"/>
              <a:t>2010 – 16.75 hours</a:t>
            </a:r>
          </a:p>
          <a:p>
            <a:pPr lvl="2"/>
            <a:r>
              <a:rPr lang="en-US" dirty="0" smtClean="0"/>
              <a:t>2011 – 68.5 hours</a:t>
            </a:r>
          </a:p>
          <a:p>
            <a:pPr lvl="1"/>
            <a:r>
              <a:rPr lang="en-US" dirty="0" smtClean="0"/>
              <a:t>OOMC/OOME Dispatch (from Daily Grid Ops. Report)</a:t>
            </a:r>
          </a:p>
          <a:p>
            <a:pPr lvl="2"/>
            <a:r>
              <a:rPr lang="en-US" dirty="0" smtClean="0"/>
              <a:t>Counts – does not indicate hours</a:t>
            </a:r>
          </a:p>
          <a:p>
            <a:pPr lvl="3"/>
            <a:r>
              <a:rPr lang="en-US" dirty="0" smtClean="0"/>
              <a:t>2006 – 82 </a:t>
            </a:r>
          </a:p>
          <a:p>
            <a:pPr lvl="3"/>
            <a:r>
              <a:rPr lang="en-US" dirty="0" smtClean="0"/>
              <a:t>2007 – 20</a:t>
            </a:r>
          </a:p>
          <a:p>
            <a:pPr lvl="3"/>
            <a:r>
              <a:rPr lang="en-US" dirty="0" smtClean="0"/>
              <a:t>2008 – 84 </a:t>
            </a:r>
          </a:p>
          <a:p>
            <a:pPr lvl="3"/>
            <a:r>
              <a:rPr lang="en-US" dirty="0" smtClean="0"/>
              <a:t>2009 – 49</a:t>
            </a:r>
          </a:p>
          <a:p>
            <a:pPr lvl="3"/>
            <a:r>
              <a:rPr lang="en-US" dirty="0" smtClean="0"/>
              <a:t>2010 – 28</a:t>
            </a:r>
          </a:p>
          <a:p>
            <a:pPr lvl="1"/>
            <a:r>
              <a:rPr lang="en-US" dirty="0" smtClean="0"/>
              <a:t>The AEP Laredo – Valley project will require </a:t>
            </a:r>
            <a:r>
              <a:rPr lang="en-US" dirty="0"/>
              <a:t>multi-day outages 345kv </a:t>
            </a:r>
            <a:r>
              <a:rPr lang="en-US" dirty="0" smtClean="0"/>
              <a:t>system elements to accommodate equipment cut-ins, etc.  Therefore, potential exists that the hours of irresolvable congestion could far exceed 2011 values.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802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Iterated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 Shadow Price Caps Incent Load Response in the Load </a:t>
            </a:r>
            <a:r>
              <a:rPr lang="en-US" dirty="0" smtClean="0"/>
              <a:t>Pocket</a:t>
            </a:r>
          </a:p>
          <a:p>
            <a:pPr lvl="1"/>
            <a:r>
              <a:rPr lang="en-US" dirty="0" smtClean="0"/>
              <a:t>Prices in load pocket become socialized with Load Zone</a:t>
            </a:r>
          </a:p>
          <a:p>
            <a:pPr lvl="1"/>
            <a:r>
              <a:rPr lang="en-US" dirty="0" smtClean="0"/>
              <a:t>Load response is thus dictated throughout entire Zone</a:t>
            </a:r>
          </a:p>
          <a:p>
            <a:pPr lvl="2"/>
            <a:r>
              <a:rPr lang="en-US" dirty="0" smtClean="0"/>
              <a:t>Load response on export side of constraint does not cause relief</a:t>
            </a:r>
          </a:p>
          <a:p>
            <a:pPr lvl="1"/>
            <a:r>
              <a:rPr lang="en-US" dirty="0" smtClean="0"/>
              <a:t>Loads in SCED may fix this?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091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Iterated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Concern expressed that STEC’s proposed changes do not provide an incentive to build</a:t>
            </a:r>
          </a:p>
          <a:p>
            <a:pPr lvl="1"/>
            <a:r>
              <a:rPr lang="en-US" dirty="0" smtClean="0"/>
              <a:t>Higher priced signal on the deficient side of the constraint</a:t>
            </a:r>
          </a:p>
          <a:p>
            <a:pPr lvl="1"/>
            <a:r>
              <a:rPr lang="en-US" dirty="0" smtClean="0"/>
              <a:t>If sufficient generation is built, the signal will go away</a:t>
            </a:r>
          </a:p>
          <a:p>
            <a:pPr lvl="1"/>
            <a:r>
              <a:rPr lang="en-US" dirty="0" smtClean="0"/>
              <a:t>Signal will indicate where to build; not when to build</a:t>
            </a:r>
          </a:p>
          <a:p>
            <a:pPr lvl="2"/>
            <a:r>
              <a:rPr lang="en-US" dirty="0"/>
              <a:t>Long term viability of </a:t>
            </a:r>
            <a:r>
              <a:rPr lang="en-US" dirty="0" smtClean="0"/>
              <a:t>generation installation </a:t>
            </a:r>
            <a:r>
              <a:rPr lang="en-US" dirty="0"/>
              <a:t>must be made on </a:t>
            </a:r>
            <a:r>
              <a:rPr lang="en-US" dirty="0" smtClean="0"/>
              <a:t>expected market revenues once the constraint is solved</a:t>
            </a:r>
          </a:p>
          <a:p>
            <a:pPr lvl="1"/>
            <a:r>
              <a:rPr lang="en-US" dirty="0" smtClean="0"/>
              <a:t>No guarantee the higher prices paid to incumbent generators will go towards additional generation behind the constraint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870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5040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70408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2009 Valley Import Flows and Limits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566074" y="1935159"/>
          <a:ext cx="4011852" cy="4389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6240"/>
                <a:gridCol w="1566061"/>
                <a:gridCol w="1549551"/>
              </a:tblGrid>
              <a:tr h="141595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Valley Import Flow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Valley Import Limit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04-Apr-09 15:45:00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1128.808472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13-Apr-09 13:15:00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1111.708984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17-May-09 04:15:00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501.3445435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25-May-09 13:45:00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1175.453369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10:30:00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1127.976929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10:45:00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1157.811035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11:00:00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1181.990967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11:15:00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1227.307373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11:30:00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1254.997559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11:45:00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1278.271729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12:00:00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1293.825806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12:15:00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1320.429199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12:30:00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1351.982178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12:45:00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1344.69104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13:00:00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1329.324829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13:15:00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1303.831299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13:30:00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1222.944946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13:45:00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1229.726318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14:00:00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1234.391235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14:15:00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1242.835449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14:30:00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1249.056641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14:45:00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1250.869873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15:00:00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1252.146118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15:15:00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1257.167969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15:30:00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1262.169922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15:45:00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1258.277344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16:00:00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1252.096191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16:15:00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1220.250977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27-May-09 16:30:00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1178.944092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04-Dec-09 19:30:00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1175.274414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1100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42719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2010 Valley Import Flows &amp; Limits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0239572"/>
              </p:ext>
            </p:extLst>
          </p:nvPr>
        </p:nvGraphicFramePr>
        <p:xfrm>
          <a:off x="304800" y="1828800"/>
          <a:ext cx="3768709" cy="43894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4400"/>
                <a:gridCol w="1398670"/>
                <a:gridCol w="1455639"/>
              </a:tblGrid>
              <a:tr h="133013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Valley Import Flow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Valley Import Limit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22-May-10 22:15:00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1128.239868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22-May-10 22:30:00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1121.404785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23-May-10 22:45:00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1137.282349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23-May-10 23:00:00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1183.608887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24-May-10 23:00:00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1119.793213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09-Jun-10 22:45:00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1131.65686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14-Jun-10 15:45:00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1101.955078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02-Jul-10 14:00:00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1101.033325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02-Jul-10 14:15:00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1116.667969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02-Jul-10 20:45:00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1153.636719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02-Jul-10 21:00:00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1158.249512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10:15:00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532.0140381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10:30:00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472.9658813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10:45:00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462.5180359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11:00:00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407.0249023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11:15:00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376.4623108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11:30:00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361.6628418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19-Sep-10 20:15:00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354.8609009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01-Nov-10 15:15:00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1102.07373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12:15:00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703.5003662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12:30:00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706.6339722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12:45:00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697.8179321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13:00:00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703.862915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13:15:00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720.1964722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13:30:00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729.6057129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13:45:00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745.0292358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14:00:00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754.2060547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14:15:00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755.581665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14:30:00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680.6695557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14:45:00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662.4129639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15:00:00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653.7180786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  <a:tr h="13301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10-Nov-10 15:15:00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651.9157104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400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51" marR="6651" marT="6651" marB="0" anchor="b"/>
                </a:tc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56969074"/>
              </p:ext>
            </p:extLst>
          </p:nvPr>
        </p:nvGraphicFramePr>
        <p:xfrm>
          <a:off x="5029200" y="1828800"/>
          <a:ext cx="3454650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1762"/>
                <a:gridCol w="1348552"/>
                <a:gridCol w="1334336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15:30:00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651.0272217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15:45:00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649.5136719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638.2305908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610.1569824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601.6569824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594.8460693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569.3621216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632.9271851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632.0973511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643.7598267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10-Nov-10 18:00:00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689.4801025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12-Nov-10 14:00:00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1148.743774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09:30:00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1136.095215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09:45:00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1181.463989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1164.01709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1185.841797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1216.269043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1253.615967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1271.75293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1235.781494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1229.369385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1177.697876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1113.541382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1102.533447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1104.739746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25-Nov-10 12:45:00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1102.609131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1187.677002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1190.664795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1185.853516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1170.98877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1168.324463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1155.300659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1134.75415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14-Dec-10 22:00:00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1101.00415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20-Dec-10 19:15:00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1125.89209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231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2011 Valley Import Flows &amp; Limits – page 1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65012539"/>
              </p:ext>
            </p:extLst>
          </p:nvPr>
        </p:nvGraphicFramePr>
        <p:xfrm>
          <a:off x="533400" y="1905000"/>
          <a:ext cx="2825961" cy="4389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7557"/>
                <a:gridCol w="1028382"/>
                <a:gridCol w="1020022"/>
              </a:tblGrid>
              <a:tr h="125412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04:45:00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659.3598633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05:00:00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605.1536865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05:15:00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576.8139038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05:30:00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530.1262207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05:45:00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404.2488403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419.2537231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447.3994141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440.8226013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444.3059082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430.5708313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407.6877441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09-Jan-11 09:15:00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410.9941101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400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11-Jan-11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1103.491577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11-Jan-11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1103.560059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11-Jan-11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1101.696533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11-Jan-11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1100.764648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1116.774048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1148.780273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1199.166748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1209.751709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1209.751709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1195.580322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1131.515381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1118.856567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19:45:00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1139.949951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20:00:00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1103.113525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1132.028931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12-Jan-11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1102.303833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1120.374756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06:45:00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1199.876709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07:00:00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1207.006592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07:15:00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1180.410034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07:30:00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1151.971802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  <a:tr h="125412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14:15:00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1141.800293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271" marR="6271" marT="6271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6661885"/>
              </p:ext>
            </p:extLst>
          </p:nvPr>
        </p:nvGraphicFramePr>
        <p:xfrm>
          <a:off x="53340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15:15:00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1101.661377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1121.87207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1108.972534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1141.764893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1185.673706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1208.414307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1203.451294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1201.685303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1158.721069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1157.153809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1160.330566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19:45:00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1161.958374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1154.330566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1155.54248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1146.135742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1119.495361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1135.986816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1153.223389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1154.937256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1125.619141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13-Jan-11 22:00:00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1129.631836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21-Jan-11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1105.554932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1139.994141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1191.754395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1155.258301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1110.098877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1109.341553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1148.795654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1176.299805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1227.040771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1256.448242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1266.352539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1285.09668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1272.789307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19:45:00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1271.95752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5838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2011 Valley Import Flows &amp; Limits – page 2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3682052"/>
              </p:ext>
            </p:extLst>
          </p:nvPr>
        </p:nvGraphicFramePr>
        <p:xfrm>
          <a:off x="5334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1261.880127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1261.423828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1263.798706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1250.296143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1237.040527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1238.662842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1208.359985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1169.551636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1175.973389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1261.980835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1229.864502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1233.845581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23:00:00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1208.932983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23:15:00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1150.635376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23:30:00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1116.367432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02-Feb-11 23:45:00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1288.579346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1199.931763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04:15:00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1108.939819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1114.523193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1165.306274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1219.641357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1258.252808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1376.84375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1447.379517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1468.332886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1464.73877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1477.498779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1507.075806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1524.503418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1536.135742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1543.476807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1556.237549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1554.824951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09:45:00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1569.058594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1572.308105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7108465"/>
              </p:ext>
            </p:extLst>
          </p:nvPr>
        </p:nvGraphicFramePr>
        <p:xfrm>
          <a:off x="54864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1572.660278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1592.252197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1591.552612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1587.791016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1590.593506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1590.06958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1588.196777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1567.9104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1573.220337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1575.711914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1576.120605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13:00:00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1570.21228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13:15:00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1574.912109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13:30:00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1564.485229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13:45:00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1563.863037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14:00:00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1555.077393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14:15:00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1540.223755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14:30:00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1547.70166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14:45:00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1535.429932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15:00:00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1525.954468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15:15:00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1522.694214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15:30:00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1532.142456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15:45:00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1532.607178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1539.427734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1547.380127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1564.08728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1584.247314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1590.910156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1599.010498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1620.537842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1647.453857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1659.330566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1693.760742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1738.085449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1723.722412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4447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2011 Valley Import Flows &amp; Limits – page </a:t>
            </a:r>
            <a:r>
              <a:rPr lang="en-US" sz="3600" dirty="0" smtClean="0"/>
              <a:t>3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5152192"/>
              </p:ext>
            </p:extLst>
          </p:nvPr>
        </p:nvGraphicFramePr>
        <p:xfrm>
          <a:off x="5334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1695.535156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1707.535889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1706.482666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19:45:00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1702.300781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1705.317017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1697.477539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1693.48877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1675.473389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1638.469727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1612.921021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1595.489502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1572.239502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1909.208252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1849.199951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1748.91333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1644.456055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23:00:00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1521.880615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23:15:00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1618.043335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23:30:00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1534.033081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03-Feb-11 23:45:00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1553.428711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1496.153687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1510.682617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1622.880859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1689.74585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1651.352295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1601.497803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1549.303711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1610.088379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1603.553223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1594.270508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1586.989258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1582.786377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03:00:00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1582.740967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03:15:00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1545.039307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03:30:00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1500.921875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7751793"/>
              </p:ext>
            </p:extLst>
          </p:nvPr>
        </p:nvGraphicFramePr>
        <p:xfrm>
          <a:off x="54864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03:45:00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1466.856323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04:00:00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1480.053711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04:15:00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1489.409546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04:30:00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1433.001221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04:45:00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1377.779785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05:00:00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1377.447876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05:15:00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1367.251221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05:30:00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1251.230469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05:45:00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1204.219116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1228.439697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1273.313599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1294.094727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1320.793213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1346.321533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1357.376831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1369.937256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1378.694824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1392.162354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1417.030884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1432.884033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1451.051758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1477.065918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09:15:00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1497.769287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1517.001465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09:45:00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1523.43103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1526.356201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1518.080566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1495.317139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1460.501953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1461.445435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1438.696777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1421.834961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1563.196899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1558.641479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1432.938721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3747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STEC’s Concerns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00237176"/>
              </p:ext>
            </p:extLst>
          </p:nvPr>
        </p:nvGraphicFramePr>
        <p:xfrm>
          <a:off x="150058" y="2819400"/>
          <a:ext cx="8917742" cy="2033589"/>
        </p:xfrm>
        <a:graphic>
          <a:graphicData uri="http://schemas.openxmlformats.org/presentationml/2006/ole">
            <p:oleObj spid="_x0000_s1059" name="Worksheet" r:id="rId3" imgW="9810688" imgH="1723950" progId="Excel.Sheet.8">
              <p:embed/>
            </p:oleObj>
          </a:graphicData>
        </a:graphic>
      </p:graphicFrame>
      <p:sp>
        <p:nvSpPr>
          <p:cNvPr id="5" name="Multiply 4"/>
          <p:cNvSpPr/>
          <p:nvPr/>
        </p:nvSpPr>
        <p:spPr>
          <a:xfrm>
            <a:off x="609600" y="3657600"/>
            <a:ext cx="2057400" cy="1447800"/>
          </a:xfrm>
          <a:prstGeom prst="mathMultiply">
            <a:avLst/>
          </a:prstGeom>
          <a:solidFill>
            <a:srgbClr val="C00000">
              <a:alpha val="60000"/>
            </a:srgbClr>
          </a:solidFill>
          <a:ln w="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60005"/>
            <a:ext cx="1285875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60004"/>
            <a:ext cx="1285875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659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2011 Valley Import Flows &amp; Limits – page 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4930489"/>
              </p:ext>
            </p:extLst>
          </p:nvPr>
        </p:nvGraphicFramePr>
        <p:xfrm>
          <a:off x="533400" y="1905000"/>
          <a:ext cx="2747463" cy="43894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959"/>
                <a:gridCol w="999816"/>
                <a:gridCol w="991688"/>
              </a:tblGrid>
              <a:tr h="121929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Flow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Valley Import Limit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12:30:00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1266.707031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12:45:00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1224.592041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13:00:00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1174.795166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13:15:00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1128.531494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20:30:00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1104.595947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20:45:00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1106.836182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21:00:00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1114.66748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21:15:00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1129.417725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21:30:00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1126.991455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21:45:00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1116.093506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22:00:00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1113.962036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04-Feb-11 22:15:00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1103.31665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1194.519531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04:45:00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1103.687622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06:00:00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1101.609131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1136.228394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06:30:00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1162.859375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1195.491699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07:00:00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1212.395752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07:15:00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1225.537842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1240.073486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07:45:00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1246.150391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08:00:00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1240.183716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08:15:00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1219.201782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08:30:00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1194.91333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08:45:00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1170.34375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09:00:00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1136.563477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05-Feb-11 10:15:00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1105.019531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16:15:00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1129.848511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16:45:00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1106.03186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17:30:00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1112.869629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19:30:00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1109.869873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19:45:00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1125.979736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20:00:00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1136.512207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  <a:tr h="121929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09-Feb-11 20:15:00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1145.505371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 dirty="0">
                          <a:effectLst/>
                        </a:rPr>
                        <a:t>1100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96" marR="6096" marT="6096" marB="0" anchor="b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0889564"/>
              </p:ext>
            </p:extLst>
          </p:nvPr>
        </p:nvGraphicFramePr>
        <p:xfrm>
          <a:off x="5105400" y="1905000"/>
          <a:ext cx="3190601" cy="4389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7887"/>
                <a:gridCol w="1161077"/>
                <a:gridCol w="1151637"/>
              </a:tblGrid>
              <a:tr h="141595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Valley Import Flow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Valley Import Limit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09-Feb-11 20:30:00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1155.619141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09-Feb-11 20:45:00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1152.880859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09-Feb-11 21:00:00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1141.250488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09-Feb-11 21:15:00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1132.595459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09-Feb-11 21:30:00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1118.546631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06:00:00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1134.932617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06:15:00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1254.30127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06:30:00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1339.328857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06:45:00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1400.408203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07:00:00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1420.045898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07:15:00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1390.805298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07:30:00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1351.725952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07:45:00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1280.405029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08:00:00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1251.802002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08:15:00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1286.385742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08:30:00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1276.454834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08:45:00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1253.48584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09:00:00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1239.680054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09:15:00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1227.309082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09:30:00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1210.897461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09:45:00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1191.294434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10:00:00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1161.834473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10:15:00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1136.381226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10:30:00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1104.778442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10-Feb-11 21:00:00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1114.162476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11-Feb-11 06:30:00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1125.252808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11-Feb-11 06:45:00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1156.460693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11-Feb-11 07:00:00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1107.830078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11-Feb-11 07:15:00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1104.907715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  <a:tr h="141595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24-Feb-11 22:00:00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1175.785522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effectLst/>
                        </a:rPr>
                        <a:t>1100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080" marR="7080" marT="7080" marB="0" anchor="b"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6824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Unchanged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Maintains price signal for where to locate</a:t>
            </a:r>
          </a:p>
          <a:p>
            <a:r>
              <a:rPr lang="en-US" dirty="0" smtClean="0"/>
              <a:t>Continues to allow a constraint to oscillate from non-competitive/competitive</a:t>
            </a:r>
          </a:p>
          <a:p>
            <a:pPr lvl="1"/>
            <a:r>
              <a:rPr lang="en-US" dirty="0" smtClean="0"/>
              <a:t>Allows Shadow Price Cap to change accordingly</a:t>
            </a:r>
          </a:p>
          <a:p>
            <a:r>
              <a:rPr lang="en-US" dirty="0" smtClean="0"/>
              <a:t>Does not modify net margin figure of $95,000</a:t>
            </a:r>
          </a:p>
          <a:p>
            <a:r>
              <a:rPr lang="en-US" dirty="0" smtClean="0"/>
              <a:t>Continues 3 tier concept for reaching net margin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., $5,000; $2,000; and $500 Shadow Price Caps</a:t>
            </a:r>
          </a:p>
          <a:p>
            <a:pPr lvl="1"/>
            <a:r>
              <a:rPr lang="en-US" dirty="0" smtClean="0"/>
              <a:t>Defining the magnitude of these tiers is unchanged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380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Changed Elements in Proposal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 of Irresolvable Congestion</a:t>
            </a:r>
          </a:p>
          <a:p>
            <a:r>
              <a:rPr lang="en-US" dirty="0" smtClean="0"/>
              <a:t>Trigger for Modification of the Shadow Price Cap</a:t>
            </a:r>
          </a:p>
          <a:p>
            <a:r>
              <a:rPr lang="en-US" dirty="0" smtClean="0"/>
              <a:t>Removal of Calendar Year Reset for Net Margin Concept</a:t>
            </a:r>
          </a:p>
          <a:p>
            <a:r>
              <a:rPr lang="en-US" dirty="0" smtClean="0"/>
              <a:t>Stable Shadow Price Caps for 12 Months Following the Trigger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551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 of Irresolvable Congestion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Protocols section 6.5.7.1.10 </a:t>
            </a:r>
            <a:r>
              <a:rPr lang="en-US" i="1" dirty="0"/>
              <a:t>Network Security Analysis Processor and Security Violation </a:t>
            </a:r>
            <a:r>
              <a:rPr lang="en-US" i="1" dirty="0" smtClean="0"/>
              <a:t>Alarm </a:t>
            </a:r>
            <a:r>
              <a:rPr lang="en-US" dirty="0" smtClean="0"/>
              <a:t>lays out the process for ERCOT to take to determine and ‘resolve’ irresolvable constraints</a:t>
            </a:r>
          </a:p>
          <a:p>
            <a:endParaRPr lang="en-US" dirty="0"/>
          </a:p>
          <a:p>
            <a:r>
              <a:rPr lang="en-US" dirty="0" smtClean="0"/>
              <a:t>Points to a Protocol reference that already defines how it is determined that a constraint is irresolvable.  </a:t>
            </a:r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684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Mechanism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Currently:</a:t>
            </a:r>
          </a:p>
          <a:p>
            <a:pPr lvl="1"/>
            <a:r>
              <a:rPr lang="en-US" dirty="0" smtClean="0"/>
              <a:t>2 consecutive hours for more than 4 consecutive days</a:t>
            </a:r>
          </a:p>
          <a:p>
            <a:pPr marL="667512" lvl="2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Or</a:t>
            </a:r>
            <a:endParaRPr lang="en-US" b="1" dirty="0">
              <a:solidFill>
                <a:srgbClr val="C00000"/>
              </a:solidFill>
            </a:endParaRPr>
          </a:p>
          <a:p>
            <a:pPr lvl="1"/>
            <a:r>
              <a:rPr lang="en-US" dirty="0" smtClean="0"/>
              <a:t>20 hours in a rolling 30 day period</a:t>
            </a:r>
          </a:p>
          <a:p>
            <a:pPr lvl="1"/>
            <a:endParaRPr lang="en-US" dirty="0"/>
          </a:p>
          <a:p>
            <a:r>
              <a:rPr lang="en-US" dirty="0" smtClean="0"/>
              <a:t>Proposed:</a:t>
            </a:r>
          </a:p>
          <a:p>
            <a:pPr lvl="1"/>
            <a:r>
              <a:rPr lang="en-US" dirty="0" smtClean="0"/>
              <a:t>8 hours in a rolling 12 month period</a:t>
            </a:r>
          </a:p>
          <a:p>
            <a:pPr lvl="1"/>
            <a:endParaRPr lang="en-US" dirty="0"/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Current threshold could allow for too much recurrence</a:t>
            </a:r>
          </a:p>
          <a:p>
            <a:pPr lvl="1"/>
            <a:r>
              <a:rPr lang="en-US" dirty="0" smtClean="0"/>
              <a:t>Does not incent proper behavior?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46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Removal of Calendar Year Reset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Currently:</a:t>
            </a:r>
          </a:p>
          <a:p>
            <a:pPr lvl="1"/>
            <a:r>
              <a:rPr lang="en-US" dirty="0" smtClean="0"/>
              <a:t>Resets the net margin to $0 at the start of a calendar year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Proposed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No reset of net margin</a:t>
            </a:r>
          </a:p>
          <a:p>
            <a:pPr lvl="1"/>
            <a:r>
              <a:rPr lang="en-US" dirty="0" smtClean="0"/>
              <a:t>Resets to generic Shadow Price Cap with </a:t>
            </a:r>
            <a:r>
              <a:rPr lang="en-US" dirty="0"/>
              <a:t>‘transmission solution’ </a:t>
            </a:r>
            <a:endParaRPr lang="en-US" dirty="0" smtClean="0"/>
          </a:p>
          <a:p>
            <a:pPr lvl="2"/>
            <a:r>
              <a:rPr lang="en-US" dirty="0" smtClean="0"/>
              <a:t>Transmission solution – Transmission project, RAP, PCAP, TOAP, or </a:t>
            </a:r>
            <a:r>
              <a:rPr lang="en-US" dirty="0" smtClean="0">
                <a:solidFill>
                  <a:srgbClr val="7030A0"/>
                </a:solidFill>
              </a:rPr>
              <a:t>SPS (</a:t>
            </a:r>
            <a:r>
              <a:rPr lang="en-US" dirty="0" err="1" smtClean="0">
                <a:solidFill>
                  <a:srgbClr val="7030A0"/>
                </a:solidFill>
              </a:rPr>
              <a:t>Luminant</a:t>
            </a:r>
            <a:r>
              <a:rPr lang="en-US" dirty="0" smtClean="0">
                <a:solidFill>
                  <a:srgbClr val="7030A0"/>
                </a:solidFill>
              </a:rPr>
              <a:t> change)</a:t>
            </a:r>
            <a:endParaRPr lang="en-US" dirty="0" smtClean="0"/>
          </a:p>
          <a:p>
            <a:pPr lvl="1"/>
            <a:r>
              <a:rPr lang="en-US" dirty="0"/>
              <a:t>Date 12 months prior to the date in which the trigger is reached becomes anchor point for net margin calculation</a:t>
            </a:r>
          </a:p>
          <a:p>
            <a:pPr lvl="1"/>
            <a:endParaRPr lang="en-US" dirty="0"/>
          </a:p>
          <a:p>
            <a:r>
              <a:rPr lang="en-US" dirty="0"/>
              <a:t>Why?</a:t>
            </a:r>
          </a:p>
          <a:p>
            <a:pPr lvl="1"/>
            <a:r>
              <a:rPr lang="en-US" dirty="0" smtClean="0"/>
              <a:t>Calendar year is arbitrary</a:t>
            </a:r>
          </a:p>
          <a:p>
            <a:pPr lvl="2"/>
            <a:r>
              <a:rPr lang="en-US" dirty="0" smtClean="0"/>
              <a:t>Net margin could be met in Dec. and then again in Jan. – lots of money in short time period</a:t>
            </a:r>
          </a:p>
          <a:p>
            <a:pPr lvl="1"/>
            <a:r>
              <a:rPr lang="en-US" dirty="0" smtClean="0"/>
              <a:t>Pricing signal for locating generation still remains without an annual reset to $95,000 for net margin</a:t>
            </a:r>
          </a:p>
          <a:p>
            <a:pPr lvl="1"/>
            <a:r>
              <a:rPr lang="en-US" dirty="0" smtClean="0"/>
              <a:t>Incumbent generators still receive revenues higher than other generators in the market when the constraint is irresolvable so as to reward them for ‘correct’ siting</a:t>
            </a:r>
          </a:p>
          <a:p>
            <a:pPr lvl="1"/>
            <a:r>
              <a:rPr lang="en-US" dirty="0" smtClean="0"/>
              <a:t>Non-competitive constraint – there is no ‘market solution’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70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 Stability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Currently:</a:t>
            </a:r>
          </a:p>
          <a:p>
            <a:pPr lvl="1"/>
            <a:r>
              <a:rPr lang="en-US" dirty="0" smtClean="0"/>
              <a:t>Don’t know when a constraint may be deemed irresolvable; calendar reset exacerbates the problem</a:t>
            </a:r>
          </a:p>
          <a:p>
            <a:pPr lvl="1"/>
            <a:r>
              <a:rPr lang="en-US" dirty="0" smtClean="0"/>
              <a:t>Leads to premium pricing built into all energy products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Proposed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Modified Shadow Price Cap will stay in place for a minimum of 12 months from the date in which the trigger mechanism is reached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Why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Arguments at WMS and TAC were for a proposal that would allow certainty so that hedging could occur</a:t>
            </a:r>
          </a:p>
          <a:p>
            <a:pPr lvl="2"/>
            <a:r>
              <a:rPr lang="en-US" dirty="0" smtClean="0"/>
              <a:t>Stated that the ERCOT proposal did not provide certainty for when the modified shadow price cap would be in effect.</a:t>
            </a:r>
          </a:p>
          <a:p>
            <a:pPr lvl="1"/>
            <a:r>
              <a:rPr lang="en-US" dirty="0" smtClean="0"/>
              <a:t>This allows for at least 12 months of certainty to allow folks to hedge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3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 by Side Comparison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78444993"/>
              </p:ext>
            </p:extLst>
          </p:nvPr>
        </p:nvGraphicFramePr>
        <p:xfrm>
          <a:off x="210923" y="1981200"/>
          <a:ext cx="8772011" cy="4495800"/>
        </p:xfrm>
        <a:graphic>
          <a:graphicData uri="http://schemas.openxmlformats.org/presentationml/2006/ole">
            <p:oleObj spid="_x0000_s2063" name="Worksheet" r:id="rId3" imgW="11106246" imgH="4533840" progId="Excel.Sheet.12">
              <p:embed/>
            </p:oleObj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7EEC-897C-4628-B23B-CCF91128FF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6, 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224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793</TotalTime>
  <Words>2465</Words>
  <Application>Microsoft Office PowerPoint</Application>
  <PresentationFormat>On-screen Show (4:3)</PresentationFormat>
  <Paragraphs>1275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Flow</vt:lpstr>
      <vt:lpstr>Worksheet</vt:lpstr>
      <vt:lpstr>STEC Proposed Changes to Holistic Solution</vt:lpstr>
      <vt:lpstr>STEC’s Concerns</vt:lpstr>
      <vt:lpstr>Key Unchanged Elements</vt:lpstr>
      <vt:lpstr>Changed Elements in Proposal</vt:lpstr>
      <vt:lpstr>Definition of Irresolvable Congestion</vt:lpstr>
      <vt:lpstr>Trigger Mechanism</vt:lpstr>
      <vt:lpstr>Removal of Calendar Year Reset</vt:lpstr>
      <vt:lpstr>Price Stability</vt:lpstr>
      <vt:lpstr>Side by Side Comparison</vt:lpstr>
      <vt:lpstr>Iterated Concerns</vt:lpstr>
      <vt:lpstr>Iterated Concerns</vt:lpstr>
      <vt:lpstr>Iterated Concerns</vt:lpstr>
      <vt:lpstr>Iterated Concerns</vt:lpstr>
      <vt:lpstr>Appendix</vt:lpstr>
      <vt:lpstr>2009 Valley Import Flows and Limits</vt:lpstr>
      <vt:lpstr>2010 Valley Import Flows &amp; Limits</vt:lpstr>
      <vt:lpstr>2011 Valley Import Flows &amp; Limits – page 1</vt:lpstr>
      <vt:lpstr>2011 Valley Import Flows &amp; Limits – page 2</vt:lpstr>
      <vt:lpstr>2011 Valley Import Flows &amp; Limits – page 3</vt:lpstr>
      <vt:lpstr>2011 Valley Import Flows &amp; Limits – page 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STEC Proposed Changes to Holistic Solution</dc:title>
  <dc:creator>STEC</dc:creator>
  <cp:lastModifiedBy>balbracht</cp:lastModifiedBy>
  <cp:revision>37</cp:revision>
  <dcterms:created xsi:type="dcterms:W3CDTF">2011-10-04T15:48:16Z</dcterms:created>
  <dcterms:modified xsi:type="dcterms:W3CDTF">2011-10-05T22:04:23Z</dcterms:modified>
</cp:coreProperties>
</file>